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>
      <p:cViewPr varScale="1">
        <p:scale>
          <a:sx n="51" d="100"/>
          <a:sy n="51" d="100"/>
        </p:scale>
        <p:origin x="10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00" b="1"/>
            </a:lvl1pPr>
            <a:lvl2pPr marL="1041400" indent="-431800" defTabSz="784225">
              <a:lnSpc>
                <a:spcPct val="100000"/>
              </a:lnSpc>
              <a:spcBef>
                <a:spcPts val="0"/>
              </a:spcBef>
              <a:defRPr sz="3400" b="1"/>
            </a:lvl2pPr>
            <a:lvl3pPr marL="1651000" indent="-431800" defTabSz="784225">
              <a:lnSpc>
                <a:spcPct val="100000"/>
              </a:lnSpc>
              <a:spcBef>
                <a:spcPts val="0"/>
              </a:spcBef>
              <a:defRPr sz="3400" b="1"/>
            </a:lvl3pPr>
            <a:lvl4pPr marL="2260600" indent="-431800" defTabSz="784225">
              <a:lnSpc>
                <a:spcPct val="100000"/>
              </a:lnSpc>
              <a:spcBef>
                <a:spcPts val="0"/>
              </a:spcBef>
              <a:defRPr sz="3400" b="1"/>
            </a:lvl4pPr>
            <a:lvl5pPr marL="2870200" indent="-431800" defTabSz="784225">
              <a:lnSpc>
                <a:spcPct val="100000"/>
              </a:lnSpc>
              <a:spcBef>
                <a:spcPts val="0"/>
              </a:spcBef>
              <a:defRPr sz="3400" b="1"/>
            </a:lvl5pPr>
          </a:lstStyle>
          <a:p>
            <a:r>
              <a:t>저자 및 날짜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프레젠테이션 부제</a:t>
            </a:r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100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00" b="1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sz="5200" b="1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sz="5200" b="1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sz="5200" b="1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sz="52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109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00" b="1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sz="5200" b="1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sz="5200" b="1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sz="5200" b="1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sz="5200" b="1"/>
            </a:lvl5pPr>
          </a:lstStyle>
          <a:p>
            <a:r>
              <a:t>의제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0" name="본문 첫 번째 줄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/>
            </a:lvl1pPr>
          </a:lstStyle>
          <a:p>
            <a:r>
              <a:t>의제 주제</a:t>
            </a:r>
          </a:p>
        </p:txBody>
      </p:sp>
      <p:sp>
        <p:nvSpPr>
          <p:cNvPr id="1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00" b="1"/>
            </a:lvl1pPr>
          </a:lstStyle>
          <a:p>
            <a:r>
              <a:t>사실 정보</a:t>
            </a:r>
          </a:p>
        </p:txBody>
      </p:sp>
      <p:sp>
        <p:nvSpPr>
          <p:cNvPr id="12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속성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6" name="본문 첫 번째 줄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z="8500" spc="-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“멋진 인용구”</a:t>
            </a:r>
          </a:p>
        </p:txBody>
      </p:sp>
      <p:sp>
        <p:nvSpPr>
          <p:cNvPr id="13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볶음밥과 삶은 계란을 넣은 샐러드 그릇과 젓가락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5" name="연어 어묵, 샐러드, 후무스가 든 그릇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6" name="파슬리 버터, 구운 헤이즐넛, 파르메산 치즈를 올린 파파르델레 파스타 그릇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볶음밥과 삶은 계란을 넣은 샐러드 그릇과 젓가락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5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아보카도와 라임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2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00" b="1"/>
            </a:lvl1pPr>
            <a:lvl2pPr marL="1041400" indent="-431800" defTabSz="784225">
              <a:lnSpc>
                <a:spcPct val="100000"/>
              </a:lnSpc>
              <a:spcBef>
                <a:spcPts val="0"/>
              </a:spcBef>
              <a:defRPr sz="3400" b="1"/>
            </a:lvl2pPr>
            <a:lvl3pPr marL="1651000" indent="-431800" defTabSz="784225">
              <a:lnSpc>
                <a:spcPct val="100000"/>
              </a:lnSpc>
              <a:spcBef>
                <a:spcPts val="0"/>
              </a:spcBef>
              <a:defRPr sz="3400" b="1"/>
            </a:lvl3pPr>
            <a:lvl4pPr marL="2260600" indent="-431800" defTabSz="784225">
              <a:lnSpc>
                <a:spcPct val="100000"/>
              </a:lnSpc>
              <a:spcBef>
                <a:spcPts val="0"/>
              </a:spcBef>
              <a:defRPr sz="3400" b="1"/>
            </a:lvl4pPr>
            <a:lvl5pPr marL="2870200" indent="-431800" defTabSz="784225">
              <a:lnSpc>
                <a:spcPct val="100000"/>
              </a:lnSpc>
              <a:spcBef>
                <a:spcPts val="0"/>
              </a:spcBef>
              <a:defRPr sz="3400" b="1"/>
            </a:lvl5pPr>
          </a:lstStyle>
          <a:p>
            <a:r>
              <a:t>저자 및 날짜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프레젠테이션 부제</a:t>
            </a:r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연어 어묵, 샐러드, 후무스가 든 그릇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00" b="1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sz="5200" b="1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sz="5200" b="1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sz="5200" b="1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sz="52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r>
              <a:t>슬라이드 구분점 텍스트</a:t>
            </a:r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00" b="1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sz="5200" b="1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sz="5200" b="1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sz="5200" b="1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sz="52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본문 첫 번째 줄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r>
              <a:t>슬라이드 구분점 텍스트</a:t>
            </a:r>
          </a:p>
        </p:txBody>
      </p:sp>
      <p:sp>
        <p:nvSpPr>
          <p:cNvPr id="62" name="파슬리 버터, 구운 헤이즐넛, 파르메산 치즈를 올린 파파르델레 파스타 그릇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작은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00" b="1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sz="5200" b="1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sz="5200" b="1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sz="5200" b="1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sz="52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2" name="본문 첫 번째 줄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r>
              <a:t>슬라이드 구분점 텍스트</a:t>
            </a:r>
          </a:p>
        </p:txBody>
      </p:sp>
      <p:sp>
        <p:nvSpPr>
          <p:cNvPr id="7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7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큰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00" b="1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sz="5200" b="1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sz="5200" b="1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sz="5200" b="1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sz="52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2" name="본문 첫 번째 줄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r>
              <a:t>슬라이드 구분점 텍스트</a:t>
            </a:r>
          </a:p>
        </p:txBody>
      </p:sp>
      <p:sp>
        <p:nvSpPr>
          <p:cNvPr id="8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섹션 제목</a:t>
            </a:r>
          </a:p>
        </p:txBody>
      </p:sp>
      <p:sp>
        <p:nvSpPr>
          <p:cNvPr id="9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제목 텍스트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제목 텍스트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6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troke Striker"/>
          <p:cNvSpPr txBox="1">
            <a:spLocks noGrp="1"/>
          </p:cNvSpPr>
          <p:nvPr>
            <p:ph type="title"/>
          </p:nvPr>
        </p:nvSpPr>
        <p:spPr>
          <a:xfrm>
            <a:off x="1209074" y="892517"/>
            <a:ext cx="21971006" cy="4648203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r>
              <a:t>Stroke Striker</a:t>
            </a:r>
          </a:p>
        </p:txBody>
      </p:sp>
      <p:sp>
        <p:nvSpPr>
          <p:cNvPr id="172" name="Automated, Augmented, Active Health Care"/>
          <p:cNvSpPr txBox="1">
            <a:spLocks noGrp="1"/>
          </p:cNvSpPr>
          <p:nvPr>
            <p:ph type="body" sz="quarter" idx="1"/>
          </p:nvPr>
        </p:nvSpPr>
        <p:spPr>
          <a:xfrm>
            <a:off x="1203921" y="5540718"/>
            <a:ext cx="21971002" cy="1905001"/>
          </a:xfrm>
          <a:prstGeom prst="rect">
            <a:avLst/>
          </a:prstGeom>
        </p:spPr>
        <p:txBody>
          <a:bodyPr lIns="50800" tIns="50800" rIns="50800" bIns="50800"/>
          <a:lstStyle>
            <a:lvl1pPr defTabSz="825500">
              <a:defRPr sz="5500"/>
            </a:lvl1pPr>
          </a:lstStyle>
          <a:p>
            <a:r>
              <a:t>Automated, Augmented, Active Health Care</a:t>
            </a:r>
          </a:p>
        </p:txBody>
      </p:sp>
      <p:sp>
        <p:nvSpPr>
          <p:cNvPr id="173" name="이승수 Dept. computer science…"/>
          <p:cNvSpPr txBox="1"/>
          <p:nvPr/>
        </p:nvSpPr>
        <p:spPr>
          <a:xfrm>
            <a:off x="12244371" y="9312295"/>
            <a:ext cx="11606480" cy="3717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50000"/>
              </a:lnSpc>
              <a:defRPr b="1"/>
            </a:pPr>
            <a:r>
              <a:t>이승수 Dept. computer science</a:t>
            </a:r>
          </a:p>
          <a:p>
            <a:pPr>
              <a:lnSpc>
                <a:spcPct val="50000"/>
              </a:lnSpc>
              <a:defRPr b="1"/>
            </a:pPr>
            <a:r>
              <a:t>박건률 Dept. computer science</a:t>
            </a:r>
          </a:p>
          <a:p>
            <a:pPr>
              <a:lnSpc>
                <a:spcPct val="50000"/>
              </a:lnSpc>
              <a:defRPr b="1"/>
            </a:pPr>
            <a:r>
              <a:t>Elia Ayoub Depts. computer science</a:t>
            </a:r>
          </a:p>
          <a:p>
            <a:pPr>
              <a:lnSpc>
                <a:spcPct val="50000"/>
              </a:lnSpc>
              <a:defRPr b="1"/>
            </a:pPr>
            <a:r>
              <a:t>Ryan Jabbour Depts. computer science</a:t>
            </a:r>
          </a:p>
        </p:txBody>
      </p:sp>
      <p:pic>
        <p:nvPicPr>
          <p:cNvPr id="174" name="lg_logo_new.svg" descr="lg_logo_new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5582" y="417896"/>
            <a:ext cx="2782391" cy="747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AI - Implementation"/>
          <p:cNvSpPr txBox="1"/>
          <p:nvPr/>
        </p:nvSpPr>
        <p:spPr>
          <a:xfrm>
            <a:off x="809817" y="186744"/>
            <a:ext cx="15899915" cy="1849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1600" b="1" spc="-232"/>
            </a:lvl1pPr>
          </a:lstStyle>
          <a:p>
            <a:r>
              <a:t>AI - Implementation</a:t>
            </a:r>
          </a:p>
        </p:txBody>
      </p:sp>
      <p:pic>
        <p:nvPicPr>
          <p:cNvPr id="253" name="선 선" descr="선 선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1" y="2169866"/>
            <a:ext cx="22855498" cy="7620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(1, 150, 150)…"/>
          <p:cNvSpPr txBox="1"/>
          <p:nvPr/>
        </p:nvSpPr>
        <p:spPr>
          <a:xfrm>
            <a:off x="15130171" y="3146410"/>
            <a:ext cx="6883570" cy="824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>
                <a:latin typeface="SF Pro Medium"/>
                <a:ea typeface="SF Pro Medium"/>
                <a:cs typeface="SF Pro Medium"/>
                <a:sym typeface="SF Pro Medium"/>
              </a:defRPr>
            </a:pPr>
            <a:r>
              <a:t>(1, 150, 150) </a:t>
            </a:r>
          </a:p>
          <a:p>
            <a:pPr algn="ctr">
              <a:defRPr>
                <a:latin typeface="SF Pro Medium"/>
                <a:ea typeface="SF Pro Medium"/>
                <a:cs typeface="SF Pro Medium"/>
                <a:sym typeface="SF Pro Medium"/>
              </a:defRPr>
            </a:pPr>
            <a:r>
              <a:t>-&gt; (1, 50*50, 3*3) </a:t>
            </a:r>
          </a:p>
          <a:p>
            <a:pPr algn="ctr">
              <a:defRPr>
                <a:latin typeface="SF Pro Medium"/>
                <a:ea typeface="SF Pro Medium"/>
                <a:cs typeface="SF Pro Medium"/>
                <a:sym typeface="SF Pro Medium"/>
              </a:defRPr>
            </a:pPr>
            <a:r>
              <a:t>-&gt; (1, 2500, 4)</a:t>
            </a:r>
          </a:p>
          <a:p>
            <a:pPr algn="ctr">
              <a:defRPr>
                <a:latin typeface="SF Pro Medium"/>
                <a:ea typeface="SF Pro Medium"/>
                <a:cs typeface="SF Pro Medium"/>
                <a:sym typeface="SF Pro Medium"/>
              </a:defRPr>
            </a:pPr>
            <a:r>
              <a:t>-&gt; (1, 2501, 4) </a:t>
            </a:r>
          </a:p>
          <a:p>
            <a:pPr algn="ctr">
              <a:defRPr>
                <a:latin typeface="SF Pro Medium"/>
                <a:ea typeface="SF Pro Medium"/>
                <a:cs typeface="SF Pro Medium"/>
                <a:sym typeface="SF Pro Medium"/>
              </a:defRPr>
            </a:pPr>
            <a:r>
              <a:t>-&gt;(1, 2501, 2, 2) </a:t>
            </a:r>
          </a:p>
          <a:p>
            <a:pPr algn="ctr">
              <a:defRPr>
                <a:latin typeface="SF Pro Medium"/>
                <a:ea typeface="SF Pro Medium"/>
                <a:cs typeface="SF Pro Medium"/>
                <a:sym typeface="SF Pro Medium"/>
              </a:defRPr>
            </a:pPr>
            <a:r>
              <a:t>-&gt; (1, 2501, 4) </a:t>
            </a:r>
          </a:p>
          <a:p>
            <a:pPr algn="ctr">
              <a:defRPr>
                <a:latin typeface="SF Pro Medium"/>
                <a:ea typeface="SF Pro Medium"/>
                <a:cs typeface="SF Pro Medium"/>
                <a:sym typeface="SF Pro Medium"/>
              </a:defRPr>
            </a:pPr>
            <a:r>
              <a:t>-&gt; classification (binary)  </a:t>
            </a:r>
          </a:p>
        </p:txBody>
      </p:sp>
      <p:pic>
        <p:nvPicPr>
          <p:cNvPr id="255" name="스크린샷 2023-12-07 오후 9.44.58.png" descr="스크린샷 2023-12-07 오후 9.44.5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89" y="2678649"/>
            <a:ext cx="13439527" cy="2580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스크린샷 2023-12-07 오후 9.34.37.png" descr="스크린샷 2023-12-07 오후 9.34.3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280" y="3060450"/>
            <a:ext cx="10100121" cy="103517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2" name="그룹화"/>
          <p:cNvGrpSpPr/>
          <p:nvPr/>
        </p:nvGrpSpPr>
        <p:grpSpPr>
          <a:xfrm>
            <a:off x="1984433" y="5383398"/>
            <a:ext cx="7608423" cy="7701430"/>
            <a:chOff x="0" y="0"/>
            <a:chExt cx="7608422" cy="7701429"/>
          </a:xfrm>
        </p:grpSpPr>
        <p:pic>
          <p:nvPicPr>
            <p:cNvPr id="257" name="aug_0_90.jpg" descr="aug_0_90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8364" y="1256411"/>
              <a:ext cx="5970059" cy="64425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8" name="선"/>
            <p:cNvSpPr/>
            <p:nvPr/>
          </p:nvSpPr>
          <p:spPr>
            <a:xfrm>
              <a:off x="1731674" y="1035841"/>
              <a:ext cx="578343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59" name="선"/>
            <p:cNvSpPr/>
            <p:nvPr/>
          </p:nvSpPr>
          <p:spPr>
            <a:xfrm flipH="1">
              <a:off x="1384738" y="1253901"/>
              <a:ext cx="1" cy="6447529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60" name="150"/>
            <p:cNvSpPr txBox="1"/>
            <p:nvPr/>
          </p:nvSpPr>
          <p:spPr>
            <a:xfrm>
              <a:off x="4057836" y="0"/>
              <a:ext cx="113111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150</a:t>
              </a:r>
            </a:p>
          </p:txBody>
        </p:sp>
        <p:sp>
          <p:nvSpPr>
            <p:cNvPr id="261" name="150"/>
            <p:cNvSpPr txBox="1"/>
            <p:nvPr/>
          </p:nvSpPr>
          <p:spPr>
            <a:xfrm>
              <a:off x="0" y="4073449"/>
              <a:ext cx="1131113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150</a:t>
              </a:r>
            </a:p>
          </p:txBody>
        </p:sp>
        <p:sp>
          <p:nvSpPr>
            <p:cNvPr id="262" name="선"/>
            <p:cNvSpPr/>
            <p:nvPr/>
          </p:nvSpPr>
          <p:spPr>
            <a:xfrm flipV="1">
              <a:off x="6775341" y="1256411"/>
              <a:ext cx="2" cy="6303736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63" name="선"/>
            <p:cNvSpPr/>
            <p:nvPr/>
          </p:nvSpPr>
          <p:spPr>
            <a:xfrm flipV="1">
              <a:off x="5685219" y="1325797"/>
              <a:ext cx="2" cy="6303736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64" name="선"/>
            <p:cNvSpPr/>
            <p:nvPr/>
          </p:nvSpPr>
          <p:spPr>
            <a:xfrm flipV="1">
              <a:off x="4623392" y="1325797"/>
              <a:ext cx="2" cy="6303736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65" name="선"/>
            <p:cNvSpPr/>
            <p:nvPr/>
          </p:nvSpPr>
          <p:spPr>
            <a:xfrm flipV="1">
              <a:off x="2432148" y="1325797"/>
              <a:ext cx="2" cy="6303736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66" name="선"/>
            <p:cNvSpPr/>
            <p:nvPr/>
          </p:nvSpPr>
          <p:spPr>
            <a:xfrm flipH="1" flipV="1">
              <a:off x="1659045" y="2219814"/>
              <a:ext cx="5928697" cy="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67" name="선"/>
            <p:cNvSpPr/>
            <p:nvPr/>
          </p:nvSpPr>
          <p:spPr>
            <a:xfrm flipH="1" flipV="1">
              <a:off x="1659045" y="3250467"/>
              <a:ext cx="5928697" cy="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68" name="선"/>
            <p:cNvSpPr/>
            <p:nvPr/>
          </p:nvSpPr>
          <p:spPr>
            <a:xfrm flipH="1" flipV="1">
              <a:off x="1659045" y="4281122"/>
              <a:ext cx="5928697" cy="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69" name="선"/>
            <p:cNvSpPr/>
            <p:nvPr/>
          </p:nvSpPr>
          <p:spPr>
            <a:xfrm flipH="1" flipV="1">
              <a:off x="1659045" y="6656729"/>
              <a:ext cx="5928697" cy="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70" name="3"/>
            <p:cNvSpPr txBox="1"/>
            <p:nvPr/>
          </p:nvSpPr>
          <p:spPr>
            <a:xfrm>
              <a:off x="6998286" y="2188064"/>
              <a:ext cx="45323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3</a:t>
              </a:r>
            </a:p>
          </p:txBody>
        </p:sp>
        <p:sp>
          <p:nvSpPr>
            <p:cNvPr id="271" name="3"/>
            <p:cNvSpPr txBox="1"/>
            <p:nvPr/>
          </p:nvSpPr>
          <p:spPr>
            <a:xfrm>
              <a:off x="6263686" y="1300272"/>
              <a:ext cx="453238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3</a:t>
              </a:r>
            </a:p>
          </p:txBody>
        </p:sp>
      </p:grpSp>
      <p:pic>
        <p:nvPicPr>
          <p:cNvPr id="273" name="스크린샷 2023-11-29 오후 9.01.56.png" descr="스크린샷 2023-11-29 오후 9.01.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6492" y="10407112"/>
            <a:ext cx="13928020" cy="2453233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8/13"/>
          <p:cNvSpPr txBox="1"/>
          <p:nvPr/>
        </p:nvSpPr>
        <p:spPr>
          <a:xfrm>
            <a:off x="22291811" y="1368530"/>
            <a:ext cx="1046532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3600" b="1"/>
            </a:lvl1pPr>
          </a:lstStyle>
          <a:p>
            <a:r>
              <a:t>8/13</a:t>
            </a:r>
          </a:p>
        </p:txBody>
      </p:sp>
      <p:pic>
        <p:nvPicPr>
          <p:cNvPr id="275" name="lg_logo_new.svg" descr="lg_logo_new.sv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5582" y="417896"/>
            <a:ext cx="2782391" cy="747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1" animBg="1" advAuto="0"/>
      <p:bldP spid="272" grpId="2" animBg="1" advAuto="0"/>
      <p:bldP spid="273" grpId="3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AI - Implementation"/>
          <p:cNvSpPr txBox="1"/>
          <p:nvPr/>
        </p:nvSpPr>
        <p:spPr>
          <a:xfrm>
            <a:off x="809817" y="186744"/>
            <a:ext cx="15899915" cy="1849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1600" b="1" spc="-232"/>
            </a:lvl1pPr>
          </a:lstStyle>
          <a:p>
            <a:r>
              <a:t>AI - Implementation</a:t>
            </a:r>
          </a:p>
        </p:txBody>
      </p:sp>
      <p:pic>
        <p:nvPicPr>
          <p:cNvPr id="278" name="선 선" descr="선 선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1" y="2169866"/>
            <a:ext cx="22855498" cy="76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스크린샷 2023-11-30 오후 5.40.23.png" descr="스크린샷 2023-11-30 오후 5.40.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507" y="9926994"/>
            <a:ext cx="17312903" cy="3650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스크린샷 2023-11-30 오후 5.39.45.png" descr="스크린샷 2023-11-30 오후 5.39.4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252" y="2640693"/>
            <a:ext cx="13532183" cy="7391956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9/13"/>
          <p:cNvSpPr txBox="1"/>
          <p:nvPr/>
        </p:nvSpPr>
        <p:spPr>
          <a:xfrm>
            <a:off x="22291811" y="1368530"/>
            <a:ext cx="1046532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3600" b="1"/>
            </a:lvl1pPr>
          </a:lstStyle>
          <a:p>
            <a:r>
              <a:t>9/13</a:t>
            </a:r>
          </a:p>
        </p:txBody>
      </p:sp>
      <p:pic>
        <p:nvPicPr>
          <p:cNvPr id="282" name="lg_logo_new.svg" descr="lg_logo_new.sv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5582" y="417896"/>
            <a:ext cx="2782391" cy="747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MLOps"/>
          <p:cNvSpPr txBox="1"/>
          <p:nvPr/>
        </p:nvSpPr>
        <p:spPr>
          <a:xfrm>
            <a:off x="809817" y="186744"/>
            <a:ext cx="15899915" cy="1849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1600" b="1" spc="-232"/>
            </a:lvl1pPr>
          </a:lstStyle>
          <a:p>
            <a:r>
              <a:t>MLOps</a:t>
            </a:r>
          </a:p>
        </p:txBody>
      </p:sp>
      <p:pic>
        <p:nvPicPr>
          <p:cNvPr id="285" name="선 선" descr="선 선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1" y="2169866"/>
            <a:ext cx="22855498" cy="76202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Data"/>
          <p:cNvSpPr txBox="1"/>
          <p:nvPr/>
        </p:nvSpPr>
        <p:spPr>
          <a:xfrm>
            <a:off x="3757281" y="6438898"/>
            <a:ext cx="137313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>
                <a:latin typeface="SF Pro Medium"/>
                <a:ea typeface="SF Pro Medium"/>
                <a:cs typeface="SF Pro Medium"/>
                <a:sym typeface="SF Pro Medium"/>
              </a:defRPr>
            </a:lvl1pPr>
          </a:lstStyle>
          <a:p>
            <a:r>
              <a:t>Data</a:t>
            </a:r>
          </a:p>
        </p:txBody>
      </p:sp>
      <p:sp>
        <p:nvSpPr>
          <p:cNvPr id="287" name="Training"/>
          <p:cNvSpPr txBox="1"/>
          <p:nvPr/>
        </p:nvSpPr>
        <p:spPr>
          <a:xfrm>
            <a:off x="10689134" y="6762916"/>
            <a:ext cx="223602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>
                <a:latin typeface="SF Pro Medium"/>
                <a:ea typeface="SF Pro Medium"/>
                <a:cs typeface="SF Pro Medium"/>
                <a:sym typeface="SF Pro Medium"/>
              </a:defRPr>
            </a:lvl1pPr>
          </a:lstStyle>
          <a:p>
            <a:r>
              <a:t>Training</a:t>
            </a:r>
          </a:p>
        </p:txBody>
      </p:sp>
      <p:sp>
        <p:nvSpPr>
          <p:cNvPr id="288" name="Deploy"/>
          <p:cNvSpPr txBox="1"/>
          <p:nvPr/>
        </p:nvSpPr>
        <p:spPr>
          <a:xfrm>
            <a:off x="19680512" y="6438898"/>
            <a:ext cx="198849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>
                <a:latin typeface="SF Pro Medium"/>
                <a:ea typeface="SF Pro Medium"/>
                <a:cs typeface="SF Pro Medium"/>
                <a:sym typeface="SF Pro Medium"/>
              </a:defRPr>
            </a:lvl1pPr>
          </a:lstStyle>
          <a:p>
            <a:r>
              <a:t>Deploy</a:t>
            </a:r>
          </a:p>
        </p:txBody>
      </p:sp>
      <p:pic>
        <p:nvPicPr>
          <p:cNvPr id="289" name="kaggle-logo-transparent-300.png" descr="kaggle-logo-transparent-3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15" y="3179158"/>
            <a:ext cx="6472267" cy="2941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Google_Colaboratory_SVG_Logo.svg.png" descr="Google_Colaboratory_SVG_Logo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2622" y="4441107"/>
            <a:ext cx="3537176" cy="2179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2560px-Scikit_learn_logo_small.svg.png" descr="2560px-Scikit_learn_logo_small.s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1368" y="4432860"/>
            <a:ext cx="3329477" cy="1792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976px-PyTorch_logo_black.svg.png" descr="976px-PyTorch_logo_black.sv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8278" y="3040559"/>
            <a:ext cx="5477736" cy="1358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logo-teal.png" descr="logo-tea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27299" y="2342578"/>
            <a:ext cx="7635548" cy="2754173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01 훈련, 배포, 분석 과정이 전부 파편화…"/>
          <p:cNvSpPr txBox="1"/>
          <p:nvPr/>
        </p:nvSpPr>
        <p:spPr>
          <a:xfrm>
            <a:off x="395975" y="9420238"/>
            <a:ext cx="9530182" cy="340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01 훈련, 배포, 분석 과정이 전부 파편화</a:t>
            </a:r>
          </a:p>
          <a:p>
            <a:r>
              <a:t>02 지속가능성이 있는 모델이 아니다</a:t>
            </a:r>
          </a:p>
          <a:p>
            <a:r>
              <a:t>03 추후의 확장성을 고려하기 어려움</a:t>
            </a:r>
          </a:p>
        </p:txBody>
      </p:sp>
      <p:sp>
        <p:nvSpPr>
          <p:cNvPr id="295" name="머신러닝 모델 생애주기를 자동화,…"/>
          <p:cNvSpPr txBox="1"/>
          <p:nvPr/>
        </p:nvSpPr>
        <p:spPr>
          <a:xfrm>
            <a:off x="12125887" y="9446756"/>
            <a:ext cx="10453117" cy="3353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머신러닝 모델 생애주기를 자동화</a:t>
            </a:r>
          </a:p>
          <a:p>
            <a:r>
              <a:t>엔지니어, 데이터 과학자가 협업하는 확장성</a:t>
            </a:r>
          </a:p>
          <a:p>
            <a:r>
              <a:t>MLOps</a:t>
            </a:r>
          </a:p>
        </p:txBody>
      </p:sp>
      <p:sp>
        <p:nvSpPr>
          <p:cNvPr id="296" name="화살표 1"/>
          <p:cNvSpPr/>
          <p:nvPr/>
        </p:nvSpPr>
        <p:spPr>
          <a:xfrm>
            <a:off x="11032369" y="10358019"/>
            <a:ext cx="698216" cy="1530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508" extrusionOk="0">
                <a:moveTo>
                  <a:pt x="6851" y="2"/>
                </a:moveTo>
                <a:cubicBezTo>
                  <a:pt x="6743" y="16"/>
                  <a:pt x="6673" y="93"/>
                  <a:pt x="6673" y="230"/>
                </a:cubicBezTo>
                <a:lnTo>
                  <a:pt x="6673" y="2728"/>
                </a:lnTo>
                <a:cubicBezTo>
                  <a:pt x="6673" y="2997"/>
                  <a:pt x="6187" y="3225"/>
                  <a:pt x="5582" y="3225"/>
                </a:cubicBezTo>
                <a:lnTo>
                  <a:pt x="1091" y="3225"/>
                </a:lnTo>
                <a:cubicBezTo>
                  <a:pt x="497" y="3225"/>
                  <a:pt x="0" y="3446"/>
                  <a:pt x="0" y="3721"/>
                </a:cubicBezTo>
                <a:lnTo>
                  <a:pt x="0" y="17783"/>
                </a:lnTo>
                <a:cubicBezTo>
                  <a:pt x="0" y="18053"/>
                  <a:pt x="485" y="18281"/>
                  <a:pt x="1091" y="18281"/>
                </a:cubicBezTo>
                <a:lnTo>
                  <a:pt x="5582" y="18281"/>
                </a:lnTo>
                <a:cubicBezTo>
                  <a:pt x="6175" y="18281"/>
                  <a:pt x="6673" y="18501"/>
                  <a:pt x="6673" y="18777"/>
                </a:cubicBezTo>
                <a:lnTo>
                  <a:pt x="6673" y="21276"/>
                </a:lnTo>
                <a:cubicBezTo>
                  <a:pt x="6673" y="21551"/>
                  <a:pt x="6934" y="21589"/>
                  <a:pt x="7267" y="21352"/>
                </a:cubicBezTo>
                <a:lnTo>
                  <a:pt x="21351" y="11180"/>
                </a:lnTo>
                <a:cubicBezTo>
                  <a:pt x="21517" y="11061"/>
                  <a:pt x="21588" y="10909"/>
                  <a:pt x="21588" y="10753"/>
                </a:cubicBezTo>
                <a:cubicBezTo>
                  <a:pt x="21600" y="10602"/>
                  <a:pt x="21517" y="10445"/>
                  <a:pt x="21351" y="10326"/>
                </a:cubicBezTo>
                <a:lnTo>
                  <a:pt x="7267" y="154"/>
                </a:lnTo>
                <a:cubicBezTo>
                  <a:pt x="7106" y="38"/>
                  <a:pt x="6959" y="-11"/>
                  <a:pt x="6851" y="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7" name="10/13"/>
          <p:cNvSpPr txBox="1"/>
          <p:nvPr/>
        </p:nvSpPr>
        <p:spPr>
          <a:xfrm>
            <a:off x="22291811" y="1368530"/>
            <a:ext cx="1300735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3600" b="1"/>
            </a:lvl1pPr>
          </a:lstStyle>
          <a:p>
            <a:r>
              <a:t>10/13</a:t>
            </a:r>
          </a:p>
        </p:txBody>
      </p:sp>
      <p:pic>
        <p:nvPicPr>
          <p:cNvPr id="298" name="lg_logo_new.svg" descr="lg_logo_new.sv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45582" y="417896"/>
            <a:ext cx="2782391" cy="747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MLOps"/>
          <p:cNvSpPr txBox="1"/>
          <p:nvPr/>
        </p:nvSpPr>
        <p:spPr>
          <a:xfrm>
            <a:off x="809817" y="186744"/>
            <a:ext cx="15899915" cy="1849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1600" b="1" spc="-232"/>
            </a:lvl1pPr>
          </a:lstStyle>
          <a:p>
            <a:r>
              <a:t>MLOps</a:t>
            </a:r>
          </a:p>
        </p:txBody>
      </p:sp>
      <p:pic>
        <p:nvPicPr>
          <p:cNvPr id="301" name="선 선" descr="선 선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1" y="2169866"/>
            <a:ext cx="22855498" cy="76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autopilot_confusion.png" descr="autopilot_confu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2570" y="4165556"/>
            <a:ext cx="5873232" cy="4852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autopilot_precison.png" descr="autopilot_precis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9349" y="9116559"/>
            <a:ext cx="5899673" cy="4219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autopilot.png" descr="autopilo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2319" y="4170593"/>
            <a:ext cx="13140626" cy="919686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Amazon Sagemaker Autopilot"/>
          <p:cNvSpPr txBox="1"/>
          <p:nvPr/>
        </p:nvSpPr>
        <p:spPr>
          <a:xfrm>
            <a:off x="2433899" y="2674073"/>
            <a:ext cx="10033001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r>
              <a:t>Amazon Sagemaker Autopilot</a:t>
            </a:r>
          </a:p>
        </p:txBody>
      </p:sp>
      <p:sp>
        <p:nvSpPr>
          <p:cNvPr id="306" name="11/13"/>
          <p:cNvSpPr txBox="1"/>
          <p:nvPr/>
        </p:nvSpPr>
        <p:spPr>
          <a:xfrm>
            <a:off x="22291811" y="1368530"/>
            <a:ext cx="1300735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3600" b="1"/>
            </a:lvl1pPr>
          </a:lstStyle>
          <a:p>
            <a:r>
              <a:t>11/13</a:t>
            </a:r>
          </a:p>
        </p:txBody>
      </p:sp>
      <p:pic>
        <p:nvPicPr>
          <p:cNvPr id="307" name="lg_logo_new.svg" descr="lg_logo_new.sv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582" y="417896"/>
            <a:ext cx="2782391" cy="747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MLOps"/>
          <p:cNvSpPr txBox="1"/>
          <p:nvPr/>
        </p:nvSpPr>
        <p:spPr>
          <a:xfrm>
            <a:off x="809817" y="186744"/>
            <a:ext cx="15899915" cy="1849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1600" b="1" spc="-232"/>
            </a:lvl1pPr>
          </a:lstStyle>
          <a:p>
            <a:r>
              <a:t>MLOps</a:t>
            </a:r>
          </a:p>
        </p:txBody>
      </p:sp>
      <p:pic>
        <p:nvPicPr>
          <p:cNvPr id="310" name="선 선" descr="선 선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1" y="2169866"/>
            <a:ext cx="22855498" cy="76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스크린샷 2023-11-30 오후 5.31.49.png" descr="스크린샷 2023-11-30 오후 5.31.4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33" y="4391107"/>
            <a:ext cx="14478003" cy="5549903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Amazon CodePilpeline"/>
          <p:cNvSpPr txBox="1"/>
          <p:nvPr/>
        </p:nvSpPr>
        <p:spPr>
          <a:xfrm>
            <a:off x="2031053" y="2475558"/>
            <a:ext cx="7625970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r>
              <a:t>Amazon CodePilpeline</a:t>
            </a:r>
          </a:p>
        </p:txBody>
      </p:sp>
      <p:sp>
        <p:nvSpPr>
          <p:cNvPr id="313" name="모델 개발, 배포, 모니터링간의 종속성…"/>
          <p:cNvSpPr txBox="1"/>
          <p:nvPr/>
        </p:nvSpPr>
        <p:spPr>
          <a:xfrm>
            <a:off x="14987299" y="5623584"/>
            <a:ext cx="9509013" cy="3084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dirty="0" err="1"/>
              <a:t>모델</a:t>
            </a:r>
            <a:r>
              <a:rPr sz="4400" dirty="0"/>
              <a:t> </a:t>
            </a:r>
            <a:r>
              <a:rPr sz="4400" dirty="0" err="1"/>
              <a:t>개발</a:t>
            </a:r>
            <a:r>
              <a:rPr sz="4400" dirty="0"/>
              <a:t>, </a:t>
            </a:r>
            <a:r>
              <a:rPr sz="4400" dirty="0" err="1"/>
              <a:t>배포</a:t>
            </a:r>
            <a:r>
              <a:rPr sz="4400" dirty="0"/>
              <a:t>, </a:t>
            </a:r>
            <a:r>
              <a:rPr sz="4400" dirty="0" err="1"/>
              <a:t>모니터링간의</a:t>
            </a:r>
            <a:r>
              <a:rPr sz="4400" dirty="0"/>
              <a:t> </a:t>
            </a:r>
            <a:r>
              <a:rPr sz="4400" dirty="0" err="1"/>
              <a:t>종속성</a:t>
            </a:r>
            <a:endParaRPr sz="4400" dirty="0"/>
          </a:p>
          <a:p>
            <a:r>
              <a:rPr sz="4400" dirty="0" err="1"/>
              <a:t>DAG로</a:t>
            </a:r>
            <a:r>
              <a:rPr sz="4400" dirty="0"/>
              <a:t> </a:t>
            </a:r>
            <a:r>
              <a:rPr sz="4400" dirty="0" err="1"/>
              <a:t>종속성을</a:t>
            </a:r>
            <a:r>
              <a:rPr sz="4400" dirty="0"/>
              <a:t> </a:t>
            </a:r>
            <a:r>
              <a:rPr sz="4400" dirty="0" err="1"/>
              <a:t>시각화</a:t>
            </a:r>
            <a:endParaRPr sz="4400" dirty="0"/>
          </a:p>
          <a:p>
            <a:r>
              <a:rPr sz="4400" dirty="0" err="1"/>
              <a:t>Git에</a:t>
            </a:r>
            <a:r>
              <a:rPr sz="4400" dirty="0"/>
              <a:t> </a:t>
            </a:r>
            <a:r>
              <a:rPr sz="4400" dirty="0" err="1"/>
              <a:t>수정이</a:t>
            </a:r>
            <a:r>
              <a:rPr sz="4400" dirty="0"/>
              <a:t> </a:t>
            </a:r>
            <a:r>
              <a:rPr sz="4400" dirty="0" err="1"/>
              <a:t>생기면</a:t>
            </a:r>
            <a:r>
              <a:rPr sz="4400" dirty="0"/>
              <a:t> </a:t>
            </a:r>
            <a:r>
              <a:rPr sz="4400" dirty="0" err="1"/>
              <a:t>자동으로</a:t>
            </a:r>
            <a:r>
              <a:rPr sz="4400" dirty="0"/>
              <a:t> </a:t>
            </a:r>
            <a:r>
              <a:rPr sz="4400" dirty="0" err="1"/>
              <a:t>영향</a:t>
            </a:r>
            <a:endParaRPr sz="4400" dirty="0"/>
          </a:p>
        </p:txBody>
      </p:sp>
      <p:pic>
        <p:nvPicPr>
          <p:cNvPr id="314" name="스크린샷 2023-11-30 오후 5.31.28.png" descr="스크린샷 2023-11-30 오후 5.31.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84" y="3649991"/>
            <a:ext cx="14389102" cy="858520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12/13"/>
          <p:cNvSpPr txBox="1"/>
          <p:nvPr/>
        </p:nvSpPr>
        <p:spPr>
          <a:xfrm>
            <a:off x="22291811" y="1368530"/>
            <a:ext cx="1300735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3600" b="1"/>
            </a:lvl1pPr>
          </a:lstStyle>
          <a:p>
            <a:r>
              <a:t>12/13</a:t>
            </a:r>
          </a:p>
        </p:txBody>
      </p:sp>
      <p:pic>
        <p:nvPicPr>
          <p:cNvPr id="316" name="lg_logo_new.svg" descr="lg_logo_new.sv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5582" y="417896"/>
            <a:ext cx="2782391" cy="747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onclusion"/>
          <p:cNvSpPr txBox="1"/>
          <p:nvPr/>
        </p:nvSpPr>
        <p:spPr>
          <a:xfrm>
            <a:off x="809817" y="186744"/>
            <a:ext cx="15899915" cy="1849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1600" b="1" spc="-232"/>
            </a:lvl1pPr>
          </a:lstStyle>
          <a:p>
            <a:r>
              <a:t>Conclusion</a:t>
            </a:r>
          </a:p>
        </p:txBody>
      </p:sp>
      <p:pic>
        <p:nvPicPr>
          <p:cNvPr id="319" name="선 선" descr="선 선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1" y="2169866"/>
            <a:ext cx="22855498" cy="76202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뇌졸중 판단 시스템 + MLOps"/>
          <p:cNvSpPr txBox="1"/>
          <p:nvPr/>
        </p:nvSpPr>
        <p:spPr>
          <a:xfrm>
            <a:off x="1296453" y="2911695"/>
            <a:ext cx="8536814" cy="1002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r>
              <a:t>뇌졸중 판단 시스템 + MLOps</a:t>
            </a:r>
          </a:p>
        </p:txBody>
      </p:sp>
      <p:sp>
        <p:nvSpPr>
          <p:cNvPr id="321" name="여러 헬스 케어 가구로 집을 개인 최적화된 병원으로 만들 수 있다."/>
          <p:cNvSpPr txBox="1"/>
          <p:nvPr/>
        </p:nvSpPr>
        <p:spPr>
          <a:xfrm>
            <a:off x="1154273" y="4352594"/>
            <a:ext cx="17959579" cy="1002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r>
              <a:t>여러 헬스 케어 가구로 집을 개인 최적화된 병원으로 만들 수 있다.</a:t>
            </a:r>
          </a:p>
        </p:txBody>
      </p:sp>
      <p:pic>
        <p:nvPicPr>
          <p:cNvPr id="322" name="free-animated-icon-connection-7211809.gif" descr="free-animated-icon-connection-7211809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33124" y="6766710"/>
            <a:ext cx="6911034" cy="691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free-icon-artificial-intelligence-12220317.png" descr="free-icon-artificial-intelligence-122203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5997" y="10706379"/>
            <a:ext cx="3504764" cy="3504763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Stroke AI"/>
          <p:cNvSpPr txBox="1"/>
          <p:nvPr/>
        </p:nvSpPr>
        <p:spPr>
          <a:xfrm>
            <a:off x="4516806" y="7671797"/>
            <a:ext cx="3747652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6900">
                <a:latin typeface="SF Pro Bold"/>
                <a:ea typeface="SF Pro Bold"/>
                <a:cs typeface="SF Pro Bold"/>
                <a:sym typeface="SF Pro Bold"/>
              </a:defRPr>
            </a:lvl1pPr>
          </a:lstStyle>
          <a:p>
            <a:r>
              <a:t>Stroke AI</a:t>
            </a:r>
          </a:p>
        </p:txBody>
      </p:sp>
      <p:pic>
        <p:nvPicPr>
          <p:cNvPr id="325" name="free-icon-artificial-intelligence-12220317.png" descr="free-icon-artificial-intelligence-122203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5997" y="6497266"/>
            <a:ext cx="3504764" cy="3504764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Insomnia AI"/>
          <p:cNvSpPr txBox="1"/>
          <p:nvPr/>
        </p:nvSpPr>
        <p:spPr>
          <a:xfrm>
            <a:off x="15241564" y="5939544"/>
            <a:ext cx="353362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000">
                <a:latin typeface="SF Pro Bold"/>
                <a:ea typeface="SF Pro Bold"/>
                <a:cs typeface="SF Pro Bold"/>
                <a:sym typeface="SF Pro Bold"/>
              </a:defRPr>
            </a:lvl1pPr>
          </a:lstStyle>
          <a:p>
            <a:r>
              <a:t>Insomnia AI</a:t>
            </a:r>
          </a:p>
        </p:txBody>
      </p:sp>
      <p:pic>
        <p:nvPicPr>
          <p:cNvPr id="327" name="free-icon-artificial-intelligence-12220317.png" descr="free-icon-artificial-intelligence-122203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685" y="8920084"/>
            <a:ext cx="3504764" cy="3504765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MLOps"/>
          <p:cNvSpPr txBox="1"/>
          <p:nvPr/>
        </p:nvSpPr>
        <p:spPr>
          <a:xfrm>
            <a:off x="9890066" y="5672844"/>
            <a:ext cx="4197149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8500" spc="-170">
                <a:latin typeface="SF Pro Bold"/>
                <a:ea typeface="SF Pro Bold"/>
                <a:cs typeface="SF Pro Bold"/>
                <a:sym typeface="SF Pro Bold"/>
              </a:defRPr>
            </a:lvl1pPr>
          </a:lstStyle>
          <a:p>
            <a:r>
              <a:t>MLOps</a:t>
            </a:r>
          </a:p>
        </p:txBody>
      </p:sp>
      <p:sp>
        <p:nvSpPr>
          <p:cNvPr id="329" name="Diabetes AI"/>
          <p:cNvSpPr txBox="1"/>
          <p:nvPr/>
        </p:nvSpPr>
        <p:spPr>
          <a:xfrm>
            <a:off x="15511833" y="10094615"/>
            <a:ext cx="3516394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latin typeface="SF Pro Bold"/>
                <a:ea typeface="SF Pro Bold"/>
                <a:cs typeface="SF Pro Bold"/>
                <a:sym typeface="SF Pro Bold"/>
              </a:defRPr>
            </a:pPr>
            <a:r>
              <a:t>Diabetes</a:t>
            </a:r>
            <a:r>
              <a:rPr sz="6900"/>
              <a:t> </a:t>
            </a:r>
            <a:r>
              <a:t>AI</a:t>
            </a:r>
          </a:p>
        </p:txBody>
      </p:sp>
      <p:sp>
        <p:nvSpPr>
          <p:cNvPr id="330" name="13/13"/>
          <p:cNvSpPr txBox="1"/>
          <p:nvPr/>
        </p:nvSpPr>
        <p:spPr>
          <a:xfrm>
            <a:off x="22291811" y="1368530"/>
            <a:ext cx="1300735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3600" b="1"/>
            </a:lvl1pPr>
          </a:lstStyle>
          <a:p>
            <a:r>
              <a:t>13/13</a:t>
            </a:r>
          </a:p>
        </p:txBody>
      </p:sp>
      <p:pic>
        <p:nvPicPr>
          <p:cNvPr id="331" name="lg_logo_new.svg" descr="lg_logo_new.sv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5582" y="417896"/>
            <a:ext cx="2782391" cy="747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qrcode_85359069_77cb1713b83a63e11309ea0b5111f4b4.png" descr="qrcode_85359069_77cb1713b83a63e11309ea0b5111f4b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214" y="6151145"/>
            <a:ext cx="4778656" cy="4778655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Github QR"/>
          <p:cNvSpPr txBox="1"/>
          <p:nvPr/>
        </p:nvSpPr>
        <p:spPr>
          <a:xfrm>
            <a:off x="2241229" y="3634626"/>
            <a:ext cx="7132625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1600" b="1" spc="-232"/>
            </a:lvl1pPr>
          </a:lstStyle>
          <a:p>
            <a:r>
              <a:t>Github QR</a:t>
            </a:r>
          </a:p>
        </p:txBody>
      </p:sp>
      <p:sp>
        <p:nvSpPr>
          <p:cNvPr id="335" name="선"/>
          <p:cNvSpPr/>
          <p:nvPr/>
        </p:nvSpPr>
        <p:spPr>
          <a:xfrm flipV="1">
            <a:off x="12191999" y="5393765"/>
            <a:ext cx="1" cy="5681007"/>
          </a:xfrm>
          <a:prstGeom prst="line">
            <a:avLst/>
          </a:prstGeom>
          <a:ln w="127000">
            <a:solidFill>
              <a:srgbClr val="000000"/>
            </a:solidFill>
            <a:prstDash val="sysDot"/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36" name="Youtube QR"/>
          <p:cNvSpPr txBox="1"/>
          <p:nvPr/>
        </p:nvSpPr>
        <p:spPr>
          <a:xfrm>
            <a:off x="14856440" y="3634626"/>
            <a:ext cx="8169759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1600" b="1" spc="-232"/>
            </a:lvl1pPr>
          </a:lstStyle>
          <a:p>
            <a:r>
              <a:t>Youtube QR</a:t>
            </a:r>
          </a:p>
        </p:txBody>
      </p:sp>
      <p:pic>
        <p:nvPicPr>
          <p:cNvPr id="337" name="1gZhK.jpg" descr="1gZh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663" y="5117613"/>
            <a:ext cx="6233313" cy="6233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1. Front - Trigger mode"/>
          <p:cNvSpPr txBox="1"/>
          <p:nvPr/>
        </p:nvSpPr>
        <p:spPr>
          <a:xfrm>
            <a:off x="2907835" y="1999547"/>
            <a:ext cx="15532812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1600" b="1" spc="-232"/>
            </a:lvl1pPr>
          </a:lstStyle>
          <a:p>
            <a:r>
              <a:t>1. Front - Trigger mode</a:t>
            </a:r>
          </a:p>
        </p:txBody>
      </p:sp>
      <p:sp>
        <p:nvSpPr>
          <p:cNvPr id="177" name="2. Back - AI"/>
          <p:cNvSpPr txBox="1"/>
          <p:nvPr/>
        </p:nvSpPr>
        <p:spPr>
          <a:xfrm>
            <a:off x="3013618" y="5660702"/>
            <a:ext cx="7835343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1600" b="1" spc="-232"/>
            </a:lvl1pPr>
          </a:lstStyle>
          <a:p>
            <a:r>
              <a:t>2. Back - AI</a:t>
            </a:r>
          </a:p>
        </p:txBody>
      </p:sp>
      <p:sp>
        <p:nvSpPr>
          <p:cNvPr id="178" name="3. MLOps"/>
          <p:cNvSpPr txBox="1"/>
          <p:nvPr/>
        </p:nvSpPr>
        <p:spPr>
          <a:xfrm>
            <a:off x="2989921" y="9321857"/>
            <a:ext cx="6563971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1600" b="1" spc="-232"/>
            </a:lvl1pPr>
          </a:lstStyle>
          <a:p>
            <a:r>
              <a:t>3. MLOps</a:t>
            </a:r>
          </a:p>
        </p:txBody>
      </p:sp>
      <p:pic>
        <p:nvPicPr>
          <p:cNvPr id="179" name="lg_logo_new.svg" descr="lg_logo_new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5582" y="417896"/>
            <a:ext cx="2782391" cy="747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Front - Trigger mode"/>
          <p:cNvSpPr txBox="1"/>
          <p:nvPr/>
        </p:nvSpPr>
        <p:spPr>
          <a:xfrm>
            <a:off x="809816" y="186744"/>
            <a:ext cx="15448734" cy="1849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1600" b="1" spc="-232"/>
            </a:lvl1pPr>
          </a:lstStyle>
          <a:p>
            <a:r>
              <a:t>Front - Trigger mode</a:t>
            </a:r>
          </a:p>
        </p:txBody>
      </p:sp>
      <p:pic>
        <p:nvPicPr>
          <p:cNvPr id="182" name="선 선" descr="선 선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1" y="2169866"/>
            <a:ext cx="22855498" cy="76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architecture.png" descr="architect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3" y="3258920"/>
            <a:ext cx="14362590" cy="802488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상시로 인공지능 판단에는 리소스 부족…"/>
          <p:cNvSpPr txBox="1"/>
          <p:nvPr/>
        </p:nvSpPr>
        <p:spPr>
          <a:xfrm>
            <a:off x="10168680" y="8739772"/>
            <a:ext cx="11677193" cy="3434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/>
            </a:pPr>
            <a:r>
              <a:rPr dirty="0" err="1"/>
              <a:t>상시로</a:t>
            </a:r>
            <a:r>
              <a:rPr dirty="0"/>
              <a:t> </a:t>
            </a:r>
            <a:r>
              <a:rPr dirty="0" err="1"/>
              <a:t>인공지능</a:t>
            </a:r>
            <a:r>
              <a:rPr dirty="0"/>
              <a:t> </a:t>
            </a:r>
            <a:r>
              <a:rPr dirty="0" err="1"/>
              <a:t>판단에는</a:t>
            </a:r>
            <a:r>
              <a:rPr dirty="0"/>
              <a:t> </a:t>
            </a:r>
            <a:r>
              <a:rPr dirty="0" err="1"/>
              <a:t>리소스</a:t>
            </a:r>
            <a:r>
              <a:rPr dirty="0"/>
              <a:t> </a:t>
            </a:r>
            <a:r>
              <a:rPr dirty="0" err="1"/>
              <a:t>부족</a:t>
            </a:r>
            <a:endParaRPr dirty="0"/>
          </a:p>
          <a:p>
            <a:pPr>
              <a:defRPr b="1"/>
            </a:pPr>
            <a:r>
              <a:rPr dirty="0"/>
              <a:t>Memory hierarchy </a:t>
            </a:r>
            <a:r>
              <a:rPr dirty="0" err="1"/>
              <a:t>구조를</a:t>
            </a:r>
            <a:r>
              <a:rPr dirty="0"/>
              <a:t> </a:t>
            </a:r>
            <a:r>
              <a:rPr dirty="0" err="1"/>
              <a:t>차용</a:t>
            </a:r>
            <a:endParaRPr dirty="0"/>
          </a:p>
          <a:p>
            <a:pPr>
              <a:defRPr b="1"/>
            </a:pPr>
            <a:r>
              <a:rPr dirty="0" err="1"/>
              <a:t>모듈화로</a:t>
            </a:r>
            <a:r>
              <a:rPr dirty="0"/>
              <a:t> </a:t>
            </a:r>
            <a:r>
              <a:rPr dirty="0" err="1"/>
              <a:t>추후</a:t>
            </a:r>
            <a:r>
              <a:rPr dirty="0"/>
              <a:t> </a:t>
            </a:r>
            <a:r>
              <a:rPr dirty="0" err="1"/>
              <a:t>인공지능을</a:t>
            </a:r>
            <a:r>
              <a:rPr dirty="0"/>
              <a:t> </a:t>
            </a:r>
            <a:r>
              <a:rPr dirty="0" err="1"/>
              <a:t>발전</a:t>
            </a:r>
            <a:r>
              <a:rPr dirty="0"/>
              <a:t>, </a:t>
            </a:r>
            <a:r>
              <a:rPr dirty="0" err="1"/>
              <a:t>대체하기에</a:t>
            </a:r>
            <a:r>
              <a:rPr dirty="0"/>
              <a:t> </a:t>
            </a:r>
            <a:r>
              <a:rPr dirty="0" err="1"/>
              <a:t>용이</a:t>
            </a:r>
            <a:endParaRPr dirty="0"/>
          </a:p>
        </p:txBody>
      </p:sp>
      <p:sp>
        <p:nvSpPr>
          <p:cNvPr id="185" name="1/13"/>
          <p:cNvSpPr txBox="1"/>
          <p:nvPr/>
        </p:nvSpPr>
        <p:spPr>
          <a:xfrm>
            <a:off x="22291811" y="1368530"/>
            <a:ext cx="1046532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3600" b="1"/>
            </a:lvl1pPr>
          </a:lstStyle>
          <a:p>
            <a:r>
              <a:t>1/13</a:t>
            </a:r>
          </a:p>
        </p:txBody>
      </p:sp>
      <p:pic>
        <p:nvPicPr>
          <p:cNvPr id="186" name="lg_logo_new.svg" descr="lg_logo_new.sv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5582" y="417896"/>
            <a:ext cx="2782391" cy="747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Front - Raspberry Pi"/>
          <p:cNvSpPr txBox="1"/>
          <p:nvPr/>
        </p:nvSpPr>
        <p:spPr>
          <a:xfrm>
            <a:off x="809816" y="186744"/>
            <a:ext cx="13946766" cy="1849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1600" b="1" spc="-232"/>
            </a:lvl1pPr>
          </a:lstStyle>
          <a:p>
            <a:r>
              <a:t>Front - Raspberry Pi</a:t>
            </a:r>
          </a:p>
        </p:txBody>
      </p:sp>
      <p:pic>
        <p:nvPicPr>
          <p:cNvPr id="189" name="선 선" descr="선 선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1" y="2169866"/>
            <a:ext cx="22855498" cy="76202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왜 라즈베리파이를 사용했는가?"/>
          <p:cNvSpPr txBox="1"/>
          <p:nvPr/>
        </p:nvSpPr>
        <p:spPr>
          <a:xfrm>
            <a:off x="1462331" y="2802021"/>
            <a:ext cx="8745665" cy="1002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r>
              <a:t>왜 라즈베리파이를 사용했는가?</a:t>
            </a:r>
          </a:p>
        </p:txBody>
      </p:sp>
      <p:sp>
        <p:nvSpPr>
          <p:cNvPr id="191" name="로컬 컴퓨터로도 실행 가능 but, IoT 기기의 리소스 제한을 시험해보자"/>
          <p:cNvSpPr txBox="1"/>
          <p:nvPr/>
        </p:nvSpPr>
        <p:spPr>
          <a:xfrm>
            <a:off x="3507005" y="6127647"/>
            <a:ext cx="17034359" cy="871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로컬 컴퓨터로도 실행 가능 but, IoT 기기의 리소스 제한을 시험해보자 </a:t>
            </a:r>
          </a:p>
        </p:txBody>
      </p:sp>
      <p:sp>
        <p:nvSpPr>
          <p:cNvPr id="192" name="실제로 많은 끊김이 발생 -&gt; 멀티스레딩을 적용해서 완화했다."/>
          <p:cNvSpPr txBox="1"/>
          <p:nvPr/>
        </p:nvSpPr>
        <p:spPr>
          <a:xfrm>
            <a:off x="3435916" y="8118543"/>
            <a:ext cx="14739214" cy="871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실제로 많은 끊김이 발생 -&gt; 멀티스레딩을 적용해서 완화했다.</a:t>
            </a:r>
          </a:p>
        </p:txBody>
      </p:sp>
      <p:sp>
        <p:nvSpPr>
          <p:cNvPr id="193" name="2/13"/>
          <p:cNvSpPr txBox="1"/>
          <p:nvPr/>
        </p:nvSpPr>
        <p:spPr>
          <a:xfrm>
            <a:off x="22291811" y="1368530"/>
            <a:ext cx="1046532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3600" b="1"/>
            </a:lvl1pPr>
          </a:lstStyle>
          <a:p>
            <a:r>
              <a:t>2/13</a:t>
            </a:r>
          </a:p>
        </p:txBody>
      </p:sp>
      <p:pic>
        <p:nvPicPr>
          <p:cNvPr id="194" name="lg_logo_new.svg" descr="lg_logo_new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5582" y="417896"/>
            <a:ext cx="2782391" cy="747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Front - Multi-angle"/>
          <p:cNvSpPr txBox="1"/>
          <p:nvPr/>
        </p:nvSpPr>
        <p:spPr>
          <a:xfrm>
            <a:off x="809816" y="186744"/>
            <a:ext cx="13946766" cy="1849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1600" b="1" spc="-232"/>
            </a:lvl1pPr>
          </a:lstStyle>
          <a:p>
            <a:r>
              <a:t>Front - Multi-angle</a:t>
            </a:r>
          </a:p>
        </p:txBody>
      </p:sp>
      <p:pic>
        <p:nvPicPr>
          <p:cNvPr id="197" name="선 선" descr="선 선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1" y="2169866"/>
            <a:ext cx="22855498" cy="76202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Multi-angle에서도 얼굴을 인식가능한 기술"/>
          <p:cNvSpPr txBox="1"/>
          <p:nvPr/>
        </p:nvSpPr>
        <p:spPr>
          <a:xfrm>
            <a:off x="13429211" y="3507735"/>
            <a:ext cx="9008974" cy="871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Multi-angle에서도 인식가능한 기술</a:t>
            </a:r>
          </a:p>
        </p:txBody>
      </p:sp>
      <p:sp>
        <p:nvSpPr>
          <p:cNvPr id="199" name="Han Gao et al 2023…"/>
          <p:cNvSpPr txBox="1"/>
          <p:nvPr/>
        </p:nvSpPr>
        <p:spPr>
          <a:xfrm>
            <a:off x="735905" y="11469932"/>
            <a:ext cx="23460866" cy="830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rgbClr val="5E5E5E"/>
                </a:solidFill>
              </a:defRPr>
            </a:pPr>
            <a:r>
              <a:t>Han Gao et al 2023 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rgbClr val="5E5E5E"/>
                </a:solidFill>
              </a:defRPr>
            </a:pPr>
            <a:r>
              <a:t>Multi-angle face expression recognition based on integration of lightweight deep network and key point feature positioning J. Phys.: Conf. Ser. </a:t>
            </a:r>
            <a:r>
              <a:rPr b="1"/>
              <a:t>2467</a:t>
            </a:r>
            <a:r>
              <a:t> 012008</a:t>
            </a:r>
          </a:p>
        </p:txBody>
      </p:sp>
      <p:pic>
        <p:nvPicPr>
          <p:cNvPr id="200" name="스크린샷 2023-12-11 오전 12.53.44.png" descr="스크린샷 2023-12-11 오전 12.53.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95" y="3346331"/>
            <a:ext cx="12872134" cy="751719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추후 상용화될 시 필요"/>
          <p:cNvSpPr txBox="1"/>
          <p:nvPr/>
        </p:nvSpPr>
        <p:spPr>
          <a:xfrm>
            <a:off x="13666178" y="5425636"/>
            <a:ext cx="5368443" cy="871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추후 상용화될 시 필요</a:t>
            </a:r>
          </a:p>
        </p:txBody>
      </p:sp>
      <p:sp>
        <p:nvSpPr>
          <p:cNvPr id="202" name="하드웨어적 성능 문제로…"/>
          <p:cNvSpPr txBox="1"/>
          <p:nvPr/>
        </p:nvSpPr>
        <p:spPr>
          <a:xfrm>
            <a:off x="13618784" y="7338890"/>
            <a:ext cx="8343901" cy="215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/>
            </a:pPr>
            <a:r>
              <a:t>하드웨어적 성능 문제로 </a:t>
            </a:r>
          </a:p>
          <a:p>
            <a:pPr>
              <a:defRPr b="1"/>
            </a:pPr>
            <a:r>
              <a:t>직접 라즈베리 파이에 구현은 한계 </a:t>
            </a:r>
          </a:p>
        </p:txBody>
      </p:sp>
      <p:sp>
        <p:nvSpPr>
          <p:cNvPr id="203" name="3/13"/>
          <p:cNvSpPr txBox="1"/>
          <p:nvPr/>
        </p:nvSpPr>
        <p:spPr>
          <a:xfrm>
            <a:off x="22291811" y="1368530"/>
            <a:ext cx="1046532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3600" b="1"/>
            </a:lvl1pPr>
          </a:lstStyle>
          <a:p>
            <a:r>
              <a:t>3/13</a:t>
            </a:r>
          </a:p>
        </p:txBody>
      </p:sp>
      <p:pic>
        <p:nvPicPr>
          <p:cNvPr id="204" name="lg_logo_new.svg" descr="lg_logo_new.sv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5582" y="417896"/>
            <a:ext cx="2782391" cy="747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AI - Requirement"/>
          <p:cNvSpPr txBox="1"/>
          <p:nvPr/>
        </p:nvSpPr>
        <p:spPr>
          <a:xfrm>
            <a:off x="809816" y="186744"/>
            <a:ext cx="13946766" cy="1849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1600" b="1" spc="-232"/>
            </a:lvl1pPr>
          </a:lstStyle>
          <a:p>
            <a:r>
              <a:t>AI - Requirement</a:t>
            </a:r>
          </a:p>
        </p:txBody>
      </p:sp>
      <p:pic>
        <p:nvPicPr>
          <p:cNvPr id="207" name="선 선" descr="선 선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1" y="2169866"/>
            <a:ext cx="22855498" cy="76202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의료 정보를 판단하므로 높은 신뢰성 요구"/>
          <p:cNvSpPr txBox="1"/>
          <p:nvPr/>
        </p:nvSpPr>
        <p:spPr>
          <a:xfrm>
            <a:off x="2789350" y="5772499"/>
            <a:ext cx="9925813" cy="871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의료 정보를 판단하므로 높은 신뢰성 요구</a:t>
            </a:r>
          </a:p>
        </p:txBody>
      </p:sp>
      <p:sp>
        <p:nvSpPr>
          <p:cNvPr id="209" name="True positive, False negative 검증 필요"/>
          <p:cNvSpPr txBox="1"/>
          <p:nvPr/>
        </p:nvSpPr>
        <p:spPr>
          <a:xfrm>
            <a:off x="2789350" y="7839258"/>
            <a:ext cx="10792055" cy="871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True positive, False negative 검증 필요</a:t>
            </a:r>
          </a:p>
        </p:txBody>
      </p:sp>
      <p:sp>
        <p:nvSpPr>
          <p:cNvPr id="210" name="Soft classification 기능"/>
          <p:cNvSpPr txBox="1"/>
          <p:nvPr/>
        </p:nvSpPr>
        <p:spPr>
          <a:xfrm>
            <a:off x="2789350" y="9906019"/>
            <a:ext cx="6697981" cy="871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Soft classification 기능 </a:t>
            </a:r>
          </a:p>
        </p:txBody>
      </p:sp>
      <p:sp>
        <p:nvSpPr>
          <p:cNvPr id="211" name="Image classification model"/>
          <p:cNvSpPr txBox="1"/>
          <p:nvPr/>
        </p:nvSpPr>
        <p:spPr>
          <a:xfrm>
            <a:off x="2789351" y="3731040"/>
            <a:ext cx="7897064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Image classification model</a:t>
            </a:r>
          </a:p>
        </p:txBody>
      </p:sp>
      <p:sp>
        <p:nvSpPr>
          <p:cNvPr id="212" name="4/13"/>
          <p:cNvSpPr txBox="1"/>
          <p:nvPr/>
        </p:nvSpPr>
        <p:spPr>
          <a:xfrm>
            <a:off x="22291811" y="1368530"/>
            <a:ext cx="1046532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3600" b="1"/>
            </a:lvl1pPr>
          </a:lstStyle>
          <a:p>
            <a:r>
              <a:t>4/13</a:t>
            </a:r>
          </a:p>
        </p:txBody>
      </p:sp>
      <p:pic>
        <p:nvPicPr>
          <p:cNvPr id="213" name="lg_logo_new.svg" descr="lg_logo_new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5582" y="417896"/>
            <a:ext cx="2782391" cy="747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AI - dataset"/>
          <p:cNvSpPr txBox="1"/>
          <p:nvPr/>
        </p:nvSpPr>
        <p:spPr>
          <a:xfrm>
            <a:off x="809816" y="186744"/>
            <a:ext cx="10408724" cy="1849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1600" b="1" spc="-232"/>
            </a:lvl1pPr>
          </a:lstStyle>
          <a:p>
            <a:r>
              <a:t>AI - dataset</a:t>
            </a:r>
          </a:p>
        </p:txBody>
      </p:sp>
      <p:pic>
        <p:nvPicPr>
          <p:cNvPr id="216" name="선 선" descr="선 선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1" y="2169866"/>
            <a:ext cx="22855498" cy="76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aug_0_18.jpg" descr="aug_0_1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127" y="4124175"/>
            <a:ext cx="5990884" cy="398666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noStroke_data (2,510개)"/>
          <p:cNvSpPr txBox="1"/>
          <p:nvPr/>
        </p:nvSpPr>
        <p:spPr>
          <a:xfrm>
            <a:off x="1633754" y="2861388"/>
            <a:ext cx="7925627" cy="1002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r>
              <a:t>noStroke_data (2,510개)</a:t>
            </a:r>
          </a:p>
        </p:txBody>
      </p:sp>
      <p:sp>
        <p:nvSpPr>
          <p:cNvPr id="219" name="stroke_data (1,260개)"/>
          <p:cNvSpPr txBox="1"/>
          <p:nvPr/>
        </p:nvSpPr>
        <p:spPr>
          <a:xfrm>
            <a:off x="2093367" y="8370703"/>
            <a:ext cx="7006401" cy="1002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r>
              <a:t>stroke_data (1,260개)</a:t>
            </a:r>
          </a:p>
        </p:txBody>
      </p:sp>
      <p:pic>
        <p:nvPicPr>
          <p:cNvPr id="220" name="aug_0_90.jpg" descr="aug_0_9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191" y="9320452"/>
            <a:ext cx="3852754" cy="4157648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Train data : Test data = 80 : 20"/>
          <p:cNvSpPr txBox="1"/>
          <p:nvPr/>
        </p:nvSpPr>
        <p:spPr>
          <a:xfrm>
            <a:off x="11662716" y="4110637"/>
            <a:ext cx="9978518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r>
              <a:t>Train data : Test data = 80 : 20</a:t>
            </a:r>
          </a:p>
        </p:txBody>
      </p:sp>
      <p:sp>
        <p:nvSpPr>
          <p:cNvPr id="222" name="Flatten to (1, 150, 150) tensor"/>
          <p:cNvSpPr txBox="1"/>
          <p:nvPr/>
        </p:nvSpPr>
        <p:spPr>
          <a:xfrm>
            <a:off x="11794384" y="6564696"/>
            <a:ext cx="9715183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r>
              <a:t>Flatten to (1, 150, 150) tensor</a:t>
            </a:r>
          </a:p>
        </p:txBody>
      </p:sp>
      <p:sp>
        <p:nvSpPr>
          <p:cNvPr id="223" name="Dataset from kaggle"/>
          <p:cNvSpPr txBox="1"/>
          <p:nvPr/>
        </p:nvSpPr>
        <p:spPr>
          <a:xfrm>
            <a:off x="13213037" y="9018754"/>
            <a:ext cx="6877877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r>
              <a:t>Dataset from kaggle</a:t>
            </a:r>
          </a:p>
        </p:txBody>
      </p:sp>
      <p:sp>
        <p:nvSpPr>
          <p:cNvPr id="224" name="=&gt; output : stroke or no_stroke (binary classification)"/>
          <p:cNvSpPr txBox="1"/>
          <p:nvPr/>
        </p:nvSpPr>
        <p:spPr>
          <a:xfrm>
            <a:off x="8334401" y="11472812"/>
            <a:ext cx="15418309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=&gt; output : stroke or no_stroke (binary classification)</a:t>
            </a:r>
          </a:p>
        </p:txBody>
      </p:sp>
      <p:sp>
        <p:nvSpPr>
          <p:cNvPr id="225" name="5/13"/>
          <p:cNvSpPr txBox="1"/>
          <p:nvPr/>
        </p:nvSpPr>
        <p:spPr>
          <a:xfrm>
            <a:off x="22291811" y="1368530"/>
            <a:ext cx="1046532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3600" b="1"/>
            </a:lvl1pPr>
          </a:lstStyle>
          <a:p>
            <a:r>
              <a:t>5/13</a:t>
            </a:r>
          </a:p>
        </p:txBody>
      </p:sp>
      <p:pic>
        <p:nvPicPr>
          <p:cNvPr id="226" name="lg_logo_new.svg" descr="lg_logo_new.sv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5582" y="417896"/>
            <a:ext cx="2782391" cy="747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수학적으로 굉장히 robust한 근거가 있다.…"/>
          <p:cNvSpPr txBox="1"/>
          <p:nvPr/>
        </p:nvSpPr>
        <p:spPr>
          <a:xfrm>
            <a:off x="1788801" y="3322147"/>
            <a:ext cx="10083089" cy="3406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수학적으로 굉장히 robust한 근거가 있다.</a:t>
            </a:r>
          </a:p>
          <a:p>
            <a:r>
              <a:t>의료 정보를 판단하는데 적합하다고 생각</a:t>
            </a:r>
          </a:p>
          <a:p>
            <a:r>
              <a:t>적은 데이터셋으로도 훈련이 탁월</a:t>
            </a:r>
          </a:p>
        </p:txBody>
      </p:sp>
      <p:sp>
        <p:nvSpPr>
          <p:cNvPr id="229" name="앙상블 학습으로 높은 정확도"/>
          <p:cNvSpPr txBox="1"/>
          <p:nvPr/>
        </p:nvSpPr>
        <p:spPr>
          <a:xfrm>
            <a:off x="15016897" y="4214212"/>
            <a:ext cx="6950355" cy="861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앙상블 학습으로 높은 정확도</a:t>
            </a:r>
          </a:p>
        </p:txBody>
      </p:sp>
      <p:sp>
        <p:nvSpPr>
          <p:cNvPr id="230" name="AI - Implementation"/>
          <p:cNvSpPr txBox="1"/>
          <p:nvPr/>
        </p:nvSpPr>
        <p:spPr>
          <a:xfrm>
            <a:off x="809817" y="186744"/>
            <a:ext cx="15899915" cy="1849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1600" b="1" spc="-232"/>
            </a:lvl1pPr>
          </a:lstStyle>
          <a:p>
            <a:r>
              <a:t>AI - Implementation</a:t>
            </a:r>
          </a:p>
        </p:txBody>
      </p:sp>
      <p:pic>
        <p:nvPicPr>
          <p:cNvPr id="231" name="선 선" descr="선 선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1" y="2169866"/>
            <a:ext cx="22855498" cy="76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스크린샷 2023-11-29 오후 7.36.04.png" descr="스크린샷 2023-11-29 오후 7.36.0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874" y="3322147"/>
            <a:ext cx="9894944" cy="93541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스크린샷 2023-12-07 오후 8.43.24.png" descr="스크린샷 2023-12-07 오후 8.43.2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3506" y="6047294"/>
            <a:ext cx="8467693" cy="6869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스크린샷 2023-12-07 오후 8.45.17.png" descr="스크린샷 2023-12-07 오후 8.45.1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775" y="7135263"/>
            <a:ext cx="9812844" cy="5925631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andom Forest"/>
          <p:cNvSpPr txBox="1"/>
          <p:nvPr/>
        </p:nvSpPr>
        <p:spPr>
          <a:xfrm>
            <a:off x="15830979" y="2422080"/>
            <a:ext cx="4584498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Random Forest</a:t>
            </a:r>
          </a:p>
        </p:txBody>
      </p:sp>
      <p:sp>
        <p:nvSpPr>
          <p:cNvPr id="236" name="SVM"/>
          <p:cNvSpPr txBox="1"/>
          <p:nvPr/>
        </p:nvSpPr>
        <p:spPr>
          <a:xfrm>
            <a:off x="6106902" y="2422080"/>
            <a:ext cx="1446886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SVM</a:t>
            </a:r>
          </a:p>
        </p:txBody>
      </p:sp>
      <p:pic>
        <p:nvPicPr>
          <p:cNvPr id="237" name="스크린샷 2023-11-29 오후 2.07.54.png" descr="스크린샷 2023-11-29 오후 2.07.5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6267" y="6871903"/>
            <a:ext cx="11676662" cy="3590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스크린샷 2023-11-29 오후 7.35.47.png" descr="스크린샷 2023-11-29 오후 7.35.4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621" y="6808064"/>
            <a:ext cx="11676661" cy="3718096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더 최적의 방법을 찾아보자"/>
          <p:cNvSpPr txBox="1"/>
          <p:nvPr/>
        </p:nvSpPr>
        <p:spPr>
          <a:xfrm>
            <a:off x="6700107" y="11078331"/>
            <a:ext cx="10983786" cy="146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b="1" spc="-170"/>
            </a:lvl1pPr>
          </a:lstStyle>
          <a:p>
            <a:r>
              <a:t>더 최적의 방법을 찾아보자</a:t>
            </a:r>
          </a:p>
        </p:txBody>
      </p:sp>
      <p:sp>
        <p:nvSpPr>
          <p:cNvPr id="240" name="6/13"/>
          <p:cNvSpPr txBox="1"/>
          <p:nvPr/>
        </p:nvSpPr>
        <p:spPr>
          <a:xfrm>
            <a:off x="22291811" y="1368530"/>
            <a:ext cx="1046532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3600" b="1"/>
            </a:lvl1pPr>
          </a:lstStyle>
          <a:p>
            <a:r>
              <a:t>6/13</a:t>
            </a:r>
          </a:p>
        </p:txBody>
      </p:sp>
      <p:pic>
        <p:nvPicPr>
          <p:cNvPr id="241" name="lg_logo_new.svg" descr="lg_logo_new.sv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45582" y="417896"/>
            <a:ext cx="2782391" cy="747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7" animBg="1" advAuto="0"/>
      <p:bldP spid="229" grpId="6" animBg="1" advAuto="0"/>
      <p:bldP spid="232" grpId="1" animBg="1" advAuto="0"/>
      <p:bldP spid="233" grpId="3" animBg="1" advAuto="0"/>
      <p:bldP spid="233" grpId="10" animBg="1" advAuto="0"/>
      <p:bldP spid="234" grpId="2" animBg="1" advAuto="0"/>
      <p:bldP spid="234" grpId="11" animBg="1" advAuto="0"/>
      <p:bldP spid="235" grpId="4" animBg="1" advAuto="0"/>
      <p:bldP spid="236" grpId="5" animBg="1" advAuto="0"/>
      <p:bldP spid="237" grpId="9" animBg="1" advAuto="0"/>
      <p:bldP spid="238" grpId="8" animBg="1" advAuto="0"/>
      <p:bldP spid="239" grpId="1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ViT.png" descr="V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456" y="2034020"/>
            <a:ext cx="14834195" cy="8402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스크린샷 2023-12-07 오후 8.52.04.png" descr="스크린샷 2023-12-07 오후 8.52.0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332" y="9666309"/>
            <a:ext cx="7130620" cy="1149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스크린샷 2023-12-07 오후 8.52.15.png" descr="스크린샷 2023-12-07 오후 8.52.1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584" y="11402500"/>
            <a:ext cx="8658529" cy="1710138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AI - Implementation"/>
          <p:cNvSpPr txBox="1"/>
          <p:nvPr/>
        </p:nvSpPr>
        <p:spPr>
          <a:xfrm>
            <a:off x="809817" y="186744"/>
            <a:ext cx="15899915" cy="1849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1600" b="1" spc="-232"/>
            </a:lvl1pPr>
          </a:lstStyle>
          <a:p>
            <a:r>
              <a:t>AI - Implementation</a:t>
            </a:r>
          </a:p>
        </p:txBody>
      </p:sp>
      <p:pic>
        <p:nvPicPr>
          <p:cNvPr id="247" name="선 선" descr="선 선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91" y="2169866"/>
            <a:ext cx="22855498" cy="76202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이미지 처리에 특화…"/>
          <p:cNvSpPr txBox="1"/>
          <p:nvPr/>
        </p:nvSpPr>
        <p:spPr>
          <a:xfrm>
            <a:off x="15680405" y="3263610"/>
            <a:ext cx="7647128" cy="7188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/>
            </a:pPr>
            <a:r>
              <a:t>이미지 처리에 특화</a:t>
            </a:r>
          </a:p>
          <a:p>
            <a:pPr>
              <a:defRPr b="1"/>
            </a:pPr>
            <a:endParaRPr/>
          </a:p>
          <a:p>
            <a:pPr>
              <a:defRPr b="1"/>
            </a:pPr>
            <a:r>
              <a:t>GPU 가속 (Pytorch)</a:t>
            </a:r>
          </a:p>
          <a:p>
            <a:pPr>
              <a:defRPr b="1"/>
            </a:pPr>
            <a:endParaRPr/>
          </a:p>
          <a:p>
            <a:pPr>
              <a:defRPr b="1"/>
            </a:pPr>
            <a:r>
              <a:t>입 주변부만 집중해서 정확도를 </a:t>
            </a:r>
          </a:p>
          <a:p>
            <a:pPr>
              <a:defRPr b="1"/>
            </a:pPr>
            <a:r>
              <a:t>향상할 것이라 기대</a:t>
            </a:r>
          </a:p>
        </p:txBody>
      </p:sp>
      <p:sp>
        <p:nvSpPr>
          <p:cNvPr id="249" name="7/13"/>
          <p:cNvSpPr txBox="1"/>
          <p:nvPr/>
        </p:nvSpPr>
        <p:spPr>
          <a:xfrm>
            <a:off x="22291811" y="1368530"/>
            <a:ext cx="1046532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3600" b="1"/>
            </a:lvl1pPr>
          </a:lstStyle>
          <a:p>
            <a:r>
              <a:t>7/13</a:t>
            </a:r>
          </a:p>
        </p:txBody>
      </p:sp>
      <p:pic>
        <p:nvPicPr>
          <p:cNvPr id="250" name="lg_logo_new.svg" descr="lg_logo_new.sv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582" y="417896"/>
            <a:ext cx="2782391" cy="747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</Words>
  <Application>Microsoft Macintosh PowerPoint</Application>
  <PresentationFormat>사용자 지정</PresentationFormat>
  <Paragraphs>103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SF Pro Bold</vt:lpstr>
      <vt:lpstr>SF Pro Medium</vt:lpstr>
      <vt:lpstr>Helvetica Neue</vt:lpstr>
      <vt:lpstr>Helvetica Neue Medium</vt:lpstr>
      <vt:lpstr>21_BasicWhite</vt:lpstr>
      <vt:lpstr>Stroke Striker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Stroke Striker</dc:title>
  <cp:lastModifiedBy>박건률</cp:lastModifiedBy>
  <cp:revision>1</cp:revision>
  <dcterms:modified xsi:type="dcterms:W3CDTF">2023-12-11T09:28:03Z</dcterms:modified>
</cp:coreProperties>
</file>